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9" r:id="rId4"/>
    <p:sldId id="273" r:id="rId5"/>
    <p:sldId id="258" r:id="rId6"/>
    <p:sldId id="276" r:id="rId7"/>
    <p:sldId id="259" r:id="rId8"/>
    <p:sldId id="260" r:id="rId9"/>
    <p:sldId id="261" r:id="rId10"/>
    <p:sldId id="262" r:id="rId11"/>
    <p:sldId id="277" r:id="rId12"/>
    <p:sldId id="275" r:id="rId13"/>
    <p:sldId id="263" r:id="rId14"/>
    <p:sldId id="264" r:id="rId15"/>
    <p:sldId id="278" r:id="rId16"/>
    <p:sldId id="265" r:id="rId17"/>
    <p:sldId id="266" r:id="rId18"/>
    <p:sldId id="267" r:id="rId19"/>
    <p:sldId id="268" r:id="rId20"/>
    <p:sldId id="274" r:id="rId21"/>
    <p:sldId id="272" r:id="rId22"/>
    <p:sldId id="270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71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60" d="100"/>
          <a:sy n="60" d="100"/>
        </p:scale>
        <p:origin x="-109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08D8E-9815-4501-AD72-25FF0414CB13}" type="datetimeFigureOut">
              <a:rPr lang="es-ES" smtClean="0"/>
              <a:pPr/>
              <a:t>10/11/2013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A9074-713D-49C4-9C10-A3D8EF13F7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7094E-8A62-4449-B2D7-8C916B274EC2}" type="datetime1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E79-1A3D-48A6-8E72-6EC9C3AF7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9C4B-C46C-44A9-BE88-8B5C2F53694B}" type="datetime1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E79-1A3D-48A6-8E72-6EC9C3AF7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30D1F-B8BC-4CB9-8D44-3DDF8726EEE2}" type="datetime1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E79-1A3D-48A6-8E72-6EC9C3AF7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7414-05CE-4616-9D65-C5A361EEE984}" type="datetime1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E79-1A3D-48A6-8E72-6EC9C3AF7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FFA9-24B8-4221-AC97-A0F5A7A8BAE4}" type="datetime1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E79-1A3D-48A6-8E72-6EC9C3AF7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29B1-F292-44BD-A013-47BECC8B75C6}" type="datetime1">
              <a:rPr lang="es-ES" smtClean="0"/>
              <a:pPr/>
              <a:t>10/11/2013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E79-1A3D-48A6-8E72-6EC9C3AF7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0A1E-E104-48FC-A724-50CAC246EB5F}" type="datetime1">
              <a:rPr lang="es-ES" smtClean="0"/>
              <a:pPr/>
              <a:t>10/11/2013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E79-1A3D-48A6-8E72-6EC9C3AF7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C821-A4BE-483A-A74D-71FE657CA45D}" type="datetime1">
              <a:rPr lang="es-ES" smtClean="0"/>
              <a:pPr/>
              <a:t>10/11/2013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E79-1A3D-48A6-8E72-6EC9C3AF7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CFC9C-3C82-4637-9E9F-434D1D44DC22}" type="datetime1">
              <a:rPr lang="es-ES" smtClean="0"/>
              <a:pPr/>
              <a:t>10/11/2013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E79-1A3D-48A6-8E72-6EC9C3AF7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D0F08-7ACB-496E-8991-3D36A91DF3A4}" type="datetime1">
              <a:rPr lang="es-ES" smtClean="0"/>
              <a:pPr/>
              <a:t>10/11/2013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E79-1A3D-48A6-8E72-6EC9C3AF7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20834-9017-4E17-BC00-A7C22A4A3163}" type="datetime1">
              <a:rPr lang="es-ES" smtClean="0"/>
              <a:pPr/>
              <a:t>10/11/2013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E79-1A3D-48A6-8E72-6EC9C3AF7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C6D2-1D83-469C-A5BC-7A6D7BBE8799}" type="datetime1">
              <a:rPr lang="es-ES" smtClean="0"/>
              <a:pPr/>
              <a:t>10/11/2013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E79-1A3D-48A6-8E72-6EC9C3AF7FB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Taquicardia QRS </a:t>
            </a:r>
            <a:r>
              <a:rPr lang="es-ES_tradnl" dirty="0" smtClean="0"/>
              <a:t>ancho</a:t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1800" dirty="0" smtClean="0"/>
              <a:t>Criterios electrocardiográficos</a:t>
            </a:r>
            <a:endParaRPr lang="es-ES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s-ES" dirty="0" smtClean="0"/>
              <a:t>Diego Fdez Redondo</a:t>
            </a:r>
            <a:endParaRPr lang="es-ES" dirty="0"/>
          </a:p>
        </p:txBody>
      </p:sp>
      <p:pic>
        <p:nvPicPr>
          <p:cNvPr id="5" name="4 Imagen" descr="taquicardia qrsancho[1].JPG"/>
          <p:cNvPicPr>
            <a:picLocks noChangeAspect="1"/>
          </p:cNvPicPr>
          <p:nvPr/>
        </p:nvPicPr>
        <p:blipFill>
          <a:blip r:embed="rId2" cstate="print"/>
          <a:srcRect r="1409" b="50825"/>
          <a:stretch>
            <a:fillRect/>
          </a:stretch>
        </p:blipFill>
        <p:spPr>
          <a:xfrm>
            <a:off x="971600" y="2420888"/>
            <a:ext cx="7616938" cy="309232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4- Morfológicos</a:t>
            </a:r>
            <a:br>
              <a:rPr lang="es-ES_tradnl" dirty="0" smtClean="0"/>
            </a:br>
            <a:r>
              <a:rPr lang="es-ES_tradnl" dirty="0" smtClean="0"/>
              <a:t>Con  BCRD:</a:t>
            </a:r>
            <a:endParaRPr lang="es-E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_tradnl" sz="2400" b="1" dirty="0" smtClean="0"/>
              <a:t>&gt; 140 ms</a:t>
            </a:r>
          </a:p>
          <a:p>
            <a:r>
              <a:rPr lang="es-ES_tradnl" sz="2400" b="1" dirty="0" smtClean="0"/>
              <a:t>En V1: </a:t>
            </a:r>
          </a:p>
          <a:p>
            <a:r>
              <a:rPr lang="es-ES_tradnl" sz="2400" b="1" dirty="0" err="1" smtClean="0"/>
              <a:t>qR</a:t>
            </a:r>
            <a:endParaRPr lang="es-ES_tradnl" sz="2400" b="1" dirty="0" smtClean="0"/>
          </a:p>
          <a:p>
            <a:r>
              <a:rPr lang="es-ES_tradnl" sz="2400" b="1" dirty="0" err="1" smtClean="0"/>
              <a:t>Rsr</a:t>
            </a:r>
            <a:r>
              <a:rPr lang="es-ES_tradnl" sz="2400" b="1" dirty="0" smtClean="0"/>
              <a:t>´</a:t>
            </a:r>
          </a:p>
          <a:p>
            <a:r>
              <a:rPr lang="es-ES_tradnl" sz="2400" b="1" dirty="0" smtClean="0"/>
              <a:t>R</a:t>
            </a:r>
          </a:p>
          <a:p>
            <a:r>
              <a:rPr lang="es-ES_tradnl" sz="2400" b="1" dirty="0" smtClean="0"/>
              <a:t>R </a:t>
            </a:r>
            <a:r>
              <a:rPr lang="es-ES_tradnl" sz="2400" b="1" dirty="0" err="1" smtClean="0"/>
              <a:t>R</a:t>
            </a:r>
            <a:r>
              <a:rPr lang="es-ES_tradnl" sz="2400" b="1" dirty="0" smtClean="0"/>
              <a:t>´ Orejas del conejo</a:t>
            </a:r>
          </a:p>
          <a:p>
            <a:r>
              <a:rPr lang="es-ES_tradnl" sz="2400" b="1" dirty="0" smtClean="0"/>
              <a:t>V6</a:t>
            </a:r>
          </a:p>
          <a:p>
            <a:r>
              <a:rPr lang="es-ES_tradnl" sz="2400" b="1" dirty="0" smtClean="0"/>
              <a:t>R/S &lt; 1</a:t>
            </a:r>
            <a:endParaRPr lang="es-ES" sz="2400" b="1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88840"/>
            <a:ext cx="90652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653136"/>
            <a:ext cx="792087" cy="86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6"/>
            <a:ext cx="21812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140968"/>
            <a:ext cx="12287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876256" y="278092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R       </a:t>
            </a:r>
            <a:r>
              <a:rPr lang="es-ES_tradnl" dirty="0" err="1" smtClean="0"/>
              <a:t>R</a:t>
            </a:r>
            <a:r>
              <a:rPr lang="es-ES_tradnl" dirty="0" smtClean="0"/>
              <a:t>´</a:t>
            </a:r>
            <a:endParaRPr lang="es-E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Morfología BCRI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4 Morfológicos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sp>
        <p:nvSpPr>
          <p:cNvPr id="9" name="5 Marcador de contenido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ES_tradnl" sz="2800" b="1" dirty="0" smtClean="0"/>
              <a:t>&gt; 160</a:t>
            </a:r>
          </a:p>
          <a:p>
            <a:r>
              <a:rPr lang="es-ES_tradnl" sz="2800" b="1" dirty="0" smtClean="0"/>
              <a:t>V1 </a:t>
            </a:r>
            <a:r>
              <a:rPr lang="es-ES_tradnl" sz="2800" b="1" dirty="0" err="1" smtClean="0"/>
              <a:t>Rs</a:t>
            </a:r>
            <a:r>
              <a:rPr lang="es-ES_tradnl" sz="2800" b="1" dirty="0" smtClean="0"/>
              <a:t>, W</a:t>
            </a:r>
          </a:p>
          <a:p>
            <a:endParaRPr lang="es-ES_tradnl" sz="2800" b="1" dirty="0" smtClean="0"/>
          </a:p>
          <a:p>
            <a:endParaRPr lang="es-ES_tradnl" sz="2800" b="1" dirty="0" smtClean="0"/>
          </a:p>
          <a:p>
            <a:r>
              <a:rPr lang="es-ES_tradnl" sz="2800" b="1" dirty="0" smtClean="0"/>
              <a:t>V6</a:t>
            </a:r>
            <a:endParaRPr lang="es-E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916832"/>
            <a:ext cx="2232248" cy="152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es-ES_tradnl" dirty="0" smtClean="0"/>
              <a:t>Signo de Pava</a:t>
            </a:r>
            <a:endParaRPr 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>
          <a:xfrm>
            <a:off x="1547664" y="1340768"/>
            <a:ext cx="6400800" cy="1752600"/>
          </a:xfrm>
        </p:spPr>
        <p:txBody>
          <a:bodyPr/>
          <a:lstStyle/>
          <a:p>
            <a:r>
              <a:rPr lang="es-ES_tradnl" dirty="0" smtClean="0"/>
              <a:t>DII Pico de R a más de 50 </a:t>
            </a:r>
            <a:r>
              <a:rPr lang="es-ES_tradnl" dirty="0" err="1" smtClean="0"/>
              <a:t>mseg</a:t>
            </a:r>
            <a:r>
              <a:rPr lang="es-ES_tradnl" dirty="0" smtClean="0"/>
              <a:t> del inicio.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4896544" cy="219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Repasamos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 Concordancia</a:t>
            </a:r>
          </a:p>
          <a:p>
            <a:r>
              <a:rPr lang="es-ES_tradnl" dirty="0" smtClean="0"/>
              <a:t>2 Nadir/ Cenit</a:t>
            </a:r>
          </a:p>
          <a:p>
            <a:r>
              <a:rPr lang="es-ES_tradnl" dirty="0" smtClean="0"/>
              <a:t>3 Disociación</a:t>
            </a:r>
          </a:p>
          <a:p>
            <a:r>
              <a:rPr lang="es-ES_tradnl" dirty="0" smtClean="0"/>
              <a:t>4 Morfológicos.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Criterios de </a:t>
            </a:r>
            <a:r>
              <a:rPr lang="es-ES_tradnl" dirty="0" err="1" smtClean="0"/>
              <a:t>Vereckei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Solamente utilizamos AVR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sz="1500" dirty="0" err="1" smtClean="0"/>
              <a:t>VereckeiA</a:t>
            </a:r>
            <a:r>
              <a:rPr lang="es-ES" sz="1500" dirty="0" smtClean="0"/>
              <a:t>, </a:t>
            </a:r>
            <a:r>
              <a:rPr lang="es-ES" sz="1500" dirty="0" err="1" smtClean="0"/>
              <a:t>DurayG</a:t>
            </a:r>
            <a:r>
              <a:rPr lang="es-ES" sz="1500" dirty="0" smtClean="0"/>
              <a:t>, </a:t>
            </a:r>
            <a:r>
              <a:rPr lang="es-ES" sz="1500" dirty="0" err="1" smtClean="0"/>
              <a:t>SzénásiG</a:t>
            </a:r>
            <a:r>
              <a:rPr lang="es-ES" sz="1500" dirty="0" smtClean="0"/>
              <a:t>, </a:t>
            </a:r>
            <a:r>
              <a:rPr lang="es-ES" sz="1500" dirty="0" err="1" smtClean="0"/>
              <a:t>AltemoseGT</a:t>
            </a:r>
            <a:r>
              <a:rPr lang="es-ES" sz="1500" dirty="0" smtClean="0"/>
              <a:t>, Miller JM. New </a:t>
            </a:r>
            <a:r>
              <a:rPr lang="es-ES" sz="1500" dirty="0" err="1" smtClean="0"/>
              <a:t>algorithm</a:t>
            </a:r>
            <a:r>
              <a:rPr lang="es-ES" sz="1500" dirty="0" smtClean="0"/>
              <a:t> </a:t>
            </a:r>
            <a:r>
              <a:rPr lang="es-ES" sz="1500" dirty="0" err="1" smtClean="0"/>
              <a:t>using</a:t>
            </a:r>
            <a:r>
              <a:rPr lang="es-ES" sz="1500" dirty="0" smtClean="0"/>
              <a:t> </a:t>
            </a:r>
            <a:r>
              <a:rPr lang="es-ES" sz="1500" dirty="0" err="1" smtClean="0"/>
              <a:t>only</a:t>
            </a:r>
            <a:r>
              <a:rPr lang="es-ES" sz="1500" dirty="0" smtClean="0"/>
              <a:t> lead </a:t>
            </a:r>
            <a:r>
              <a:rPr lang="es-ES" sz="1500" dirty="0" err="1" smtClean="0"/>
              <a:t>aVRfor</a:t>
            </a:r>
            <a:r>
              <a:rPr lang="es-ES" sz="1500" dirty="0" smtClean="0"/>
              <a:t> </a:t>
            </a:r>
            <a:r>
              <a:rPr lang="es-ES" sz="1500" dirty="0" err="1" smtClean="0"/>
              <a:t>differential</a:t>
            </a:r>
            <a:r>
              <a:rPr lang="es-ES" sz="1500" dirty="0" smtClean="0"/>
              <a:t> diagnosis of </a:t>
            </a:r>
            <a:r>
              <a:rPr lang="es-ES" sz="1500" dirty="0" err="1" smtClean="0"/>
              <a:t>wide</a:t>
            </a:r>
            <a:r>
              <a:rPr lang="es-ES" sz="1500" dirty="0" smtClean="0"/>
              <a:t> QRS </a:t>
            </a:r>
            <a:r>
              <a:rPr lang="es-ES" sz="1500" dirty="0" err="1" smtClean="0"/>
              <a:t>complex</a:t>
            </a:r>
            <a:r>
              <a:rPr lang="es-ES" sz="1500" dirty="0" smtClean="0"/>
              <a:t> </a:t>
            </a:r>
            <a:r>
              <a:rPr lang="es-ES" sz="1500" dirty="0" err="1" smtClean="0"/>
              <a:t>tachycardia</a:t>
            </a:r>
            <a:r>
              <a:rPr lang="es-ES" sz="1500" dirty="0" smtClean="0"/>
              <a:t>. </a:t>
            </a:r>
            <a:r>
              <a:rPr lang="es-ES" sz="1500" dirty="0" err="1" smtClean="0"/>
              <a:t>Heart</a:t>
            </a:r>
            <a:r>
              <a:rPr lang="es-ES" sz="1500" dirty="0" smtClean="0"/>
              <a:t> </a:t>
            </a:r>
            <a:r>
              <a:rPr lang="es-ES" sz="1500" dirty="0" err="1" smtClean="0"/>
              <a:t>Rhythm</a:t>
            </a:r>
            <a:r>
              <a:rPr lang="es-ES" sz="1500" dirty="0" smtClean="0"/>
              <a:t>. 2008; 5: 89-98.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Memorizamos: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1 R </a:t>
            </a:r>
          </a:p>
          <a:p>
            <a:r>
              <a:rPr lang="es-ES_tradnl" dirty="0" smtClean="0"/>
              <a:t>2 Deflexión inicial &gt; 40 ms </a:t>
            </a:r>
          </a:p>
          <a:p>
            <a:r>
              <a:rPr lang="es-ES_tradnl" dirty="0" smtClean="0"/>
              <a:t>3 Melladura descendente</a:t>
            </a:r>
          </a:p>
          <a:p>
            <a:r>
              <a:rPr lang="es-ES_tradnl" dirty="0" smtClean="0"/>
              <a:t>4 Vi/</a:t>
            </a:r>
            <a:r>
              <a:rPr lang="es-ES_tradnl" dirty="0" err="1" smtClean="0"/>
              <a:t>Vt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1- R 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59" y="2420888"/>
            <a:ext cx="466213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99592" y="50131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98%</a:t>
            </a:r>
            <a:endParaRPr lang="es-E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2 Deflexión inicial &gt;40 ms</a:t>
            </a:r>
            <a:endParaRPr lang="es-ES" dirty="0"/>
          </a:p>
        </p:txBody>
      </p:sp>
      <p:pic>
        <p:nvPicPr>
          <p:cNvPr id="5" name="4 Marcador de contenido" descr="25v65n10-90154895fig2 rec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2060848"/>
            <a:ext cx="5091475" cy="2880320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3 Melladura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487"/>
          <a:stretch>
            <a:fillRect/>
          </a:stretch>
        </p:blipFill>
        <p:spPr bwMode="auto">
          <a:xfrm>
            <a:off x="3203848" y="1412776"/>
            <a:ext cx="2350021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331640" y="4509120"/>
            <a:ext cx="2214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En rama descendente</a:t>
            </a:r>
          </a:p>
          <a:p>
            <a:r>
              <a:rPr lang="es-ES_tradnl" dirty="0" smtClean="0"/>
              <a:t>86%</a:t>
            </a:r>
            <a:endParaRPr lang="es-E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 VI/VT</a:t>
            </a:r>
            <a:endParaRPr lang="es-ES" dirty="0"/>
          </a:p>
        </p:txBody>
      </p:sp>
      <p:pic>
        <p:nvPicPr>
          <p:cNvPr id="5" name="4 Marcador de contenido" descr="tv carballo para mediciones only av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135142"/>
            <a:ext cx="9111766" cy="4886146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3131840" y="2852936"/>
            <a:ext cx="0" cy="24482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V="1">
            <a:off x="1115616" y="3212976"/>
            <a:ext cx="0" cy="24482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1259632" y="3284984"/>
            <a:ext cx="0" cy="24482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971600" y="3284984"/>
            <a:ext cx="0" cy="24482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Objetivos para Hoy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Que los </a:t>
            </a:r>
            <a:r>
              <a:rPr lang="es-ES_tradnl" sz="2400" dirty="0" smtClean="0"/>
              <a:t>asistentes – médicos residentes de 1º año de diversas especialidades - </a:t>
            </a:r>
            <a:r>
              <a:rPr lang="es-ES_tradnl" sz="2400" dirty="0" smtClean="0"/>
              <a:t>salgan por esa puerta sabiendo como abordar y diagnosticar  una taquicardia con </a:t>
            </a:r>
            <a:r>
              <a:rPr lang="es-ES_tradnl" sz="2400" dirty="0" err="1" smtClean="0"/>
              <a:t>qrs</a:t>
            </a:r>
            <a:r>
              <a:rPr lang="es-ES_tradnl" sz="2400" dirty="0" smtClean="0"/>
              <a:t> ancho</a:t>
            </a:r>
          </a:p>
          <a:p>
            <a:r>
              <a:rPr lang="es-ES_tradnl" sz="2400" dirty="0" smtClean="0"/>
              <a:t>Antes de terminar la exposición deberán conocer y dominar dos algoritmos sencillos</a:t>
            </a:r>
          </a:p>
          <a:p>
            <a:r>
              <a:rPr lang="es-ES_tradnl" sz="2400" dirty="0" smtClean="0"/>
              <a:t>Generar cierto interés en el tema y motivar a la búsqueda</a:t>
            </a:r>
          </a:p>
          <a:p>
            <a:r>
              <a:rPr lang="es-ES_tradnl" sz="2400" dirty="0" smtClean="0"/>
              <a:t>Mencionar y reconocer los diagnósticos diferenciales.</a:t>
            </a:r>
          </a:p>
          <a:p>
            <a:r>
              <a:rPr lang="es-ES_tradnl" sz="2400" dirty="0" smtClean="0"/>
              <a:t>Aplicar los conceptos en unos ejemplos prácticos</a:t>
            </a:r>
            <a:endParaRPr lang="es-ES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dirty="0" smtClean="0"/>
              <a:t>No son morfológicos pero tienen más valor que cualquiera de los criterios anteriores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es-ES_tradnl" dirty="0" smtClean="0"/>
              <a:t>Fusión</a:t>
            </a:r>
          </a:p>
          <a:p>
            <a:r>
              <a:rPr lang="es-ES_tradnl" dirty="0" smtClean="0"/>
              <a:t>Captura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56992"/>
            <a:ext cx="593520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arriba"/>
          <p:cNvSpPr/>
          <p:nvPr/>
        </p:nvSpPr>
        <p:spPr>
          <a:xfrm>
            <a:off x="5868144" y="4869160"/>
            <a:ext cx="864096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rriba"/>
          <p:cNvSpPr/>
          <p:nvPr/>
        </p:nvSpPr>
        <p:spPr>
          <a:xfrm>
            <a:off x="4644008" y="4869160"/>
            <a:ext cx="864096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Diagnóstico diferencial.</a:t>
            </a:r>
            <a:endParaRPr lang="es-ES"/>
          </a:p>
        </p:txBody>
      </p:sp>
      <p:pic>
        <p:nvPicPr>
          <p:cNvPr id="5" name="4 Marcador de contenido" descr="torsadesdepointesban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10328"/>
            <a:ext cx="8229600" cy="4505706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Caso I</a:t>
            </a:r>
          </a:p>
          <a:p>
            <a:r>
              <a:rPr lang="es-ES_tradnl" dirty="0" smtClean="0"/>
              <a:t>Caso II</a:t>
            </a:r>
          </a:p>
          <a:p>
            <a:r>
              <a:rPr lang="es-ES_tradnl" dirty="0" smtClean="0"/>
              <a:t>Caso III</a:t>
            </a:r>
          </a:p>
          <a:p>
            <a:r>
              <a:rPr lang="es-ES_tradnl" dirty="0" smtClean="0"/>
              <a:t>Caso IV </a:t>
            </a:r>
          </a:p>
          <a:p>
            <a:r>
              <a:rPr lang="es-ES_tradnl" dirty="0" smtClean="0"/>
              <a:t>Caso V</a:t>
            </a:r>
          </a:p>
          <a:p>
            <a:r>
              <a:rPr lang="es-ES_tradnl" dirty="0" smtClean="0"/>
              <a:t>Caso VI</a:t>
            </a:r>
          </a:p>
          <a:p>
            <a:r>
              <a:rPr lang="es-ES_tradnl" dirty="0" smtClean="0"/>
              <a:t>Caso VII</a:t>
            </a:r>
          </a:p>
          <a:p>
            <a:r>
              <a:rPr lang="es-ES_tradnl" dirty="0" smtClean="0"/>
              <a:t>Caso VIII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Caso I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11" name="10 Imagen" descr="tv carballo para mediciones v2 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772816"/>
            <a:ext cx="5112568" cy="3927045"/>
          </a:xfrm>
          <a:prstGeom prst="rect">
            <a:avLst/>
          </a:prstGeom>
        </p:spPr>
      </p:pic>
      <p:cxnSp>
        <p:nvCxnSpPr>
          <p:cNvPr id="15" name="14 Conector recto"/>
          <p:cNvCxnSpPr/>
          <p:nvPr/>
        </p:nvCxnSpPr>
        <p:spPr>
          <a:xfrm>
            <a:off x="7020272" y="1628800"/>
            <a:ext cx="0" cy="24482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7236296" y="1844824"/>
            <a:ext cx="72008" cy="39604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323528" y="620688"/>
            <a:ext cx="15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Concordancia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467544" y="1124744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Nadir Cenit</a:t>
            </a:r>
            <a:endParaRPr lang="es-E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_tradnl" dirty="0" smtClean="0"/>
              <a:t>Caso I.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5" name="4 Marcador de contenido" descr="tv carballo para mediciones only avr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60032" y="1052736"/>
            <a:ext cx="3475802" cy="236586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83568" y="1484784"/>
            <a:ext cx="22085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R inicial </a:t>
            </a:r>
            <a:r>
              <a:rPr lang="es-ES" dirty="0" smtClean="0"/>
              <a:t>?</a:t>
            </a:r>
          </a:p>
          <a:p>
            <a:r>
              <a:rPr lang="es-ES_tradnl" dirty="0" smtClean="0"/>
              <a:t>1º deflexión &gt; 40 ms</a:t>
            </a:r>
            <a:r>
              <a:rPr lang="es-ES" dirty="0" smtClean="0"/>
              <a:t>?</a:t>
            </a:r>
          </a:p>
          <a:p>
            <a:r>
              <a:rPr lang="es-ES_tradnl" dirty="0" smtClean="0"/>
              <a:t>Melladura</a:t>
            </a:r>
          </a:p>
          <a:p>
            <a:r>
              <a:rPr lang="es-ES_tradnl" dirty="0" smtClean="0"/>
              <a:t>VI/VT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6228184" y="2132856"/>
            <a:ext cx="216024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cxnSp>
        <p:nvCxnSpPr>
          <p:cNvPr id="10" name="9 Conector recto"/>
          <p:cNvCxnSpPr/>
          <p:nvPr/>
        </p:nvCxnSpPr>
        <p:spPr>
          <a:xfrm flipV="1">
            <a:off x="5292080" y="1772816"/>
            <a:ext cx="0" cy="14401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Caso II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4" name="3 Imagen" descr="caso analisis de disociació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484784"/>
            <a:ext cx="6549664" cy="1800200"/>
          </a:xfrm>
          <a:prstGeom prst="rect">
            <a:avLst/>
          </a:prstGeom>
        </p:spPr>
      </p:pic>
      <p:sp>
        <p:nvSpPr>
          <p:cNvPr id="5" name="4 Flecha arriba"/>
          <p:cNvSpPr/>
          <p:nvPr/>
        </p:nvSpPr>
        <p:spPr>
          <a:xfrm>
            <a:off x="7020272" y="2924944"/>
            <a:ext cx="288032" cy="360040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83568" y="465313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Disociación </a:t>
            </a:r>
            <a:endParaRPr lang="es-E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Claso</a:t>
            </a:r>
            <a:r>
              <a:rPr lang="es-ES_tradnl" dirty="0" smtClean="0"/>
              <a:t> III</a:t>
            </a: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4" name="3 Imagen" descr="caso 3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268760"/>
            <a:ext cx="6408712" cy="430702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51520" y="1268760"/>
            <a:ext cx="1785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Concordancia</a:t>
            </a:r>
            <a:r>
              <a:rPr lang="es-ES" dirty="0" smtClean="0"/>
              <a:t>?</a:t>
            </a:r>
          </a:p>
          <a:p>
            <a:r>
              <a:rPr lang="es-ES_tradnl" dirty="0" smtClean="0"/>
              <a:t>Nadir Cenit</a:t>
            </a:r>
            <a:r>
              <a:rPr lang="es-ES" dirty="0" smtClean="0"/>
              <a:t>?</a:t>
            </a:r>
          </a:p>
          <a:p>
            <a:r>
              <a:rPr lang="es-ES_tradnl" dirty="0" smtClean="0"/>
              <a:t>Disociación</a:t>
            </a:r>
            <a:r>
              <a:rPr lang="es-ES" dirty="0" smtClean="0"/>
              <a:t>?</a:t>
            </a:r>
          </a:p>
          <a:p>
            <a:r>
              <a:rPr lang="es-ES_tradnl" dirty="0" smtClean="0"/>
              <a:t>Morfológicos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2852936"/>
            <a:ext cx="13736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R inicial</a:t>
            </a:r>
            <a:r>
              <a:rPr lang="es-ES" dirty="0" smtClean="0"/>
              <a:t>?</a:t>
            </a:r>
          </a:p>
          <a:p>
            <a:r>
              <a:rPr lang="es-ES_tradnl" dirty="0" smtClean="0"/>
              <a:t>1º </a:t>
            </a:r>
            <a:r>
              <a:rPr lang="es-ES_tradnl" dirty="0" err="1" smtClean="0"/>
              <a:t>defl</a:t>
            </a:r>
            <a:r>
              <a:rPr lang="es-ES_tradnl" dirty="0" smtClean="0"/>
              <a:t> &gt; 40</a:t>
            </a:r>
            <a:r>
              <a:rPr lang="es-ES" dirty="0" smtClean="0"/>
              <a:t>?</a:t>
            </a:r>
          </a:p>
          <a:p>
            <a:r>
              <a:rPr lang="es-ES_tradnl" dirty="0" smtClean="0"/>
              <a:t>Melladura</a:t>
            </a:r>
            <a:r>
              <a:rPr lang="es-ES" dirty="0" smtClean="0"/>
              <a:t>?</a:t>
            </a:r>
          </a:p>
          <a:p>
            <a:r>
              <a:rPr lang="es-ES_tradnl" dirty="0" smtClean="0"/>
              <a:t>Vi/</a:t>
            </a:r>
            <a:r>
              <a:rPr lang="es-ES_tradnl" dirty="0" err="1" smtClean="0"/>
              <a:t>Vt</a:t>
            </a:r>
            <a:r>
              <a:rPr lang="es-ES_tradnl" dirty="0" smtClean="0"/>
              <a:t> &gt; 1</a:t>
            </a:r>
            <a:endParaRPr lang="es-ES" dirty="0"/>
          </a:p>
        </p:txBody>
      </p:sp>
      <p:sp>
        <p:nvSpPr>
          <p:cNvPr id="7" name="6 Flecha arriba"/>
          <p:cNvSpPr/>
          <p:nvPr/>
        </p:nvSpPr>
        <p:spPr>
          <a:xfrm>
            <a:off x="5868144" y="3356992"/>
            <a:ext cx="45719" cy="1440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Flecha arriba"/>
          <p:cNvSpPr/>
          <p:nvPr/>
        </p:nvSpPr>
        <p:spPr>
          <a:xfrm>
            <a:off x="6084168" y="3212976"/>
            <a:ext cx="45719" cy="14401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Caso IV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_tradnl" dirty="0" smtClean="0"/>
              <a:t>Nadir Cenit 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Disociación 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err="1" smtClean="0"/>
              <a:t>Deflexion</a:t>
            </a:r>
            <a:r>
              <a:rPr lang="es-ES_tradnl" dirty="0" smtClean="0"/>
              <a:t> inicial &gt; 40 ms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Signo de Pava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7" name="6 Imagen" descr="caso 4 v2 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340768"/>
            <a:ext cx="1505712" cy="1097280"/>
          </a:xfrm>
          <a:prstGeom prst="rect">
            <a:avLst/>
          </a:prstGeom>
        </p:spPr>
      </p:pic>
      <p:pic>
        <p:nvPicPr>
          <p:cNvPr id="8" name="7 Imagen" descr="caso 4 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564904"/>
            <a:ext cx="3712464" cy="859536"/>
          </a:xfrm>
          <a:prstGeom prst="rect">
            <a:avLst/>
          </a:prstGeom>
        </p:spPr>
      </p:pic>
      <p:pic>
        <p:nvPicPr>
          <p:cNvPr id="10" name="9 Imagen" descr="caso 4 AVR 1ºDE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933056"/>
            <a:ext cx="3029712" cy="713232"/>
          </a:xfrm>
          <a:prstGeom prst="rect">
            <a:avLst/>
          </a:prstGeom>
        </p:spPr>
      </p:pic>
      <p:pic>
        <p:nvPicPr>
          <p:cNvPr id="11" name="10 Imagen" descr="caso 4 signo de pav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5373216"/>
            <a:ext cx="3587496" cy="81076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Caso V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_tradnl" dirty="0" smtClean="0"/>
              <a:t>Concordancia</a:t>
            </a:r>
            <a:r>
              <a:rPr lang="es-ES" dirty="0" smtClean="0"/>
              <a:t>? ? ?</a:t>
            </a:r>
          </a:p>
          <a:p>
            <a:r>
              <a:rPr lang="es-ES_tradnl" dirty="0" smtClean="0"/>
              <a:t>Nadir Cenit</a:t>
            </a:r>
            <a:r>
              <a:rPr lang="es-ES" dirty="0" smtClean="0"/>
              <a:t>?</a:t>
            </a:r>
          </a:p>
          <a:p>
            <a:r>
              <a:rPr lang="es-ES_tradnl" dirty="0" smtClean="0"/>
              <a:t>Disociación</a:t>
            </a:r>
            <a:r>
              <a:rPr lang="es-ES" dirty="0" smtClean="0"/>
              <a:t>?</a:t>
            </a:r>
          </a:p>
          <a:p>
            <a:r>
              <a:rPr lang="es-ES_tradnl" dirty="0" smtClean="0"/>
              <a:t>Morfológicos</a:t>
            </a:r>
            <a:r>
              <a:rPr lang="es-ES" dirty="0" smtClean="0"/>
              <a:t>?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AVR</a:t>
            </a:r>
          </a:p>
          <a:p>
            <a:r>
              <a:rPr lang="es-ES_tradnl" dirty="0" smtClean="0"/>
              <a:t>R</a:t>
            </a:r>
            <a:r>
              <a:rPr lang="es-ES" dirty="0" smtClean="0"/>
              <a:t>?</a:t>
            </a:r>
          </a:p>
          <a:p>
            <a:r>
              <a:rPr lang="es-ES_tradnl" dirty="0" smtClean="0"/>
              <a:t>1º deflexión</a:t>
            </a:r>
            <a:r>
              <a:rPr lang="es-ES" dirty="0" smtClean="0"/>
              <a:t>?</a:t>
            </a:r>
          </a:p>
          <a:p>
            <a:r>
              <a:rPr lang="es-ES_tradnl" dirty="0" smtClean="0"/>
              <a:t>Melladura inicial</a:t>
            </a:r>
            <a:r>
              <a:rPr lang="es-ES" dirty="0" smtClean="0"/>
              <a:t>? No final</a:t>
            </a:r>
          </a:p>
          <a:p>
            <a:r>
              <a:rPr lang="es-ES_tradnl" dirty="0" smtClean="0"/>
              <a:t>Vi/</a:t>
            </a:r>
            <a:r>
              <a:rPr lang="es-ES_tradnl" dirty="0" err="1" smtClean="0"/>
              <a:t>Vt</a:t>
            </a:r>
            <a:r>
              <a:rPr lang="es-ES_tradnl" dirty="0" smtClean="0"/>
              <a:t>                    &gt;1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6" name="5 Imagen" descr="caso 5 avr melladura asc vi v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005064"/>
            <a:ext cx="5690414" cy="122413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Caso VI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Concordancia</a:t>
            </a:r>
          </a:p>
          <a:p>
            <a:endParaRPr lang="es-ES_tradnl" dirty="0" smtClean="0"/>
          </a:p>
          <a:p>
            <a:r>
              <a:rPr lang="es-ES_tradnl" dirty="0" smtClean="0"/>
              <a:t>Disociación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Morfológicos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6" name="5 Imagen" descr="caso 6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764704"/>
            <a:ext cx="5724128" cy="554461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69109"/>
            <a:ext cx="540439" cy="79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5364088" y="5661248"/>
            <a:ext cx="7200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Reconocimiento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Fcia</a:t>
            </a:r>
            <a:r>
              <a:rPr lang="es-ES_tradnl" dirty="0" smtClean="0"/>
              <a:t> </a:t>
            </a:r>
          </a:p>
          <a:p>
            <a:r>
              <a:rPr lang="es-ES_tradnl" dirty="0" smtClean="0"/>
              <a:t>QRS &gt; 0,12 </a:t>
            </a:r>
            <a:r>
              <a:rPr lang="es-ES_tradnl" dirty="0" err="1" smtClean="0"/>
              <a:t>seg</a:t>
            </a:r>
            <a:r>
              <a:rPr lang="es-ES_tradnl" dirty="0" smtClean="0"/>
              <a:t> -3 cuadraditos-</a:t>
            </a:r>
          </a:p>
          <a:p>
            <a:r>
              <a:rPr lang="es-ES_tradnl" dirty="0" smtClean="0"/>
              <a:t>El diagnóstico es electrocardiográfico.</a:t>
            </a:r>
          </a:p>
          <a:p>
            <a:r>
              <a:rPr lang="es-ES_tradnl" dirty="0" smtClean="0"/>
              <a:t>El estado del paciente NO APORTA NADA al diagnóstico. </a:t>
            </a:r>
          </a:p>
          <a:p>
            <a:r>
              <a:rPr lang="es-ES_tradnl" dirty="0" smtClean="0"/>
              <a:t>Es una Verdadera Urgencia, exige reconocimiento precoz.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Caso VII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_tradnl" dirty="0" smtClean="0"/>
              <a:t>FUSIÓN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Morfológicos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Deflexión inicial 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  </a:t>
            </a: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6" name="5 Imagen" descr="Caso 7 fusió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124744"/>
            <a:ext cx="2808312" cy="1370163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564904"/>
            <a:ext cx="12287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aso 7 def inci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797152"/>
            <a:ext cx="4499150" cy="936104"/>
          </a:xfrm>
          <a:prstGeom prst="rect">
            <a:avLst/>
          </a:prstGeom>
        </p:spPr>
      </p:pic>
      <p:pic>
        <p:nvPicPr>
          <p:cNvPr id="9" name="8 Imagen" descr="Caso 7 Morfolo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2852936"/>
            <a:ext cx="2804160" cy="139598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Caso VIII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861048"/>
            <a:ext cx="8435280" cy="2265115"/>
          </a:xfrm>
        </p:spPr>
        <p:txBody>
          <a:bodyPr/>
          <a:lstStyle/>
          <a:p>
            <a:r>
              <a:rPr lang="es-ES_tradnl" dirty="0" smtClean="0"/>
              <a:t>Disociación</a:t>
            </a:r>
          </a:p>
          <a:p>
            <a:r>
              <a:rPr lang="es-ES_tradnl" dirty="0" smtClean="0"/>
              <a:t>Morfológicos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R 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6" name="5 Imagen" descr="taquicardia qrsancho[1].JPG"/>
          <p:cNvPicPr>
            <a:picLocks noChangeAspect="1"/>
          </p:cNvPicPr>
          <p:nvPr/>
        </p:nvPicPr>
        <p:blipFill>
          <a:blip r:embed="rId2" cstate="print"/>
          <a:srcRect r="1409" b="50825"/>
          <a:stretch>
            <a:fillRect/>
          </a:stretch>
        </p:blipFill>
        <p:spPr>
          <a:xfrm>
            <a:off x="1527062" y="764704"/>
            <a:ext cx="7616938" cy="309232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s-ES_tradnl" dirty="0" smtClean="0"/>
              <a:t>Objetivos para Hoy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ES_tradnl" dirty="0" smtClean="0"/>
              <a:t>Que los asistentes salgan por esa puerta sabiendo como abordar y diagnosticar  una taquicardia con </a:t>
            </a:r>
            <a:r>
              <a:rPr lang="es-ES_tradnl" dirty="0" err="1" smtClean="0"/>
              <a:t>qrs</a:t>
            </a:r>
            <a:r>
              <a:rPr lang="es-ES_tradnl" dirty="0" smtClean="0"/>
              <a:t> ancho </a:t>
            </a:r>
          </a:p>
          <a:p>
            <a:pPr>
              <a:buFont typeface="Wingdings" pitchFamily="2" charset="2"/>
              <a:buChar char="ü"/>
            </a:pPr>
            <a:r>
              <a:rPr lang="es-ES_tradnl" dirty="0" smtClean="0"/>
              <a:t>Antes de terminar la exposición deberán conocer y dominar dos algoritmos sencillos</a:t>
            </a:r>
          </a:p>
          <a:p>
            <a:pPr>
              <a:buFont typeface="Wingdings" pitchFamily="2" charset="2"/>
              <a:buChar char="ü"/>
            </a:pPr>
            <a:r>
              <a:rPr lang="es-ES_tradnl" dirty="0" smtClean="0"/>
              <a:t>Mencionar y reconocer los diagnósticos diferenciales.</a:t>
            </a:r>
          </a:p>
          <a:p>
            <a:pPr>
              <a:buFont typeface="Wingdings" pitchFamily="2" charset="2"/>
              <a:buChar char="ü"/>
            </a:pPr>
            <a:r>
              <a:rPr lang="es-ES_tradnl" dirty="0" smtClean="0"/>
              <a:t>Aplicar los conceptos en unos ejemplos prácticos</a:t>
            </a:r>
          </a:p>
          <a:p>
            <a:r>
              <a:rPr lang="es-ES_tradnl" dirty="0" smtClean="0"/>
              <a:t>Generar cierto interés en el tema y motivar a la búsqueda ?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 qué hablamos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Hasta que se demuestre lo contrario de TV./FV</a:t>
            </a:r>
          </a:p>
          <a:p>
            <a:pPr>
              <a:buNone/>
            </a:pPr>
            <a:endParaRPr lang="es-ES_tradnl" sz="1800" dirty="0" smtClean="0"/>
          </a:p>
          <a:p>
            <a:r>
              <a:rPr lang="es-ES_tradnl" sz="1800" dirty="0" smtClean="0"/>
              <a:t>Flutter o </a:t>
            </a:r>
            <a:r>
              <a:rPr lang="es-ES_tradnl" sz="1800" dirty="0" err="1" smtClean="0"/>
              <a:t>taquiarritima</a:t>
            </a:r>
            <a:r>
              <a:rPr lang="es-ES_tradnl" sz="1800" dirty="0" smtClean="0"/>
              <a:t> </a:t>
            </a:r>
            <a:r>
              <a:rPr lang="es-ES_tradnl" sz="1800" dirty="0" err="1" smtClean="0"/>
              <a:t>supraventricular</a:t>
            </a:r>
            <a:r>
              <a:rPr lang="es-ES_tradnl" sz="1800" dirty="0" smtClean="0"/>
              <a:t> aberrada</a:t>
            </a:r>
          </a:p>
          <a:p>
            <a:r>
              <a:rPr lang="es-ES_tradnl" sz="1800" dirty="0" smtClean="0"/>
              <a:t>Taquicardia Supra </a:t>
            </a:r>
            <a:r>
              <a:rPr lang="es-ES_tradnl" sz="1800" dirty="0" err="1" smtClean="0"/>
              <a:t>antidrómica</a:t>
            </a:r>
            <a:r>
              <a:rPr lang="es-ES_tradnl" dirty="0" smtClean="0"/>
              <a:t>.</a:t>
            </a:r>
          </a:p>
          <a:p>
            <a:r>
              <a:rPr lang="es-ES_tradnl" sz="1600" dirty="0" smtClean="0"/>
              <a:t>Ecg aberrado basal</a:t>
            </a:r>
          </a:p>
          <a:p>
            <a:r>
              <a:rPr lang="es-ES_tradnl" sz="1600" dirty="0" smtClean="0"/>
              <a:t>Alteraciones iónicas</a:t>
            </a:r>
          </a:p>
          <a:p>
            <a:r>
              <a:rPr lang="es-ES_tradnl" sz="1600" dirty="0" smtClean="0"/>
              <a:t>Taquicardia mediada por MP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Criterios de Brugada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Se basan en una serie sencilla de pasos.</a:t>
            </a:r>
          </a:p>
          <a:p>
            <a:r>
              <a:rPr lang="es-ES_tradnl" dirty="0" smtClean="0"/>
              <a:t>Cada paso ha de seguirse en el orden que detallaremos.</a:t>
            </a:r>
          </a:p>
          <a:p>
            <a:r>
              <a:rPr lang="es-ES_tradnl" dirty="0" smtClean="0"/>
              <a:t>La positividad de uno de ellos exime de continuar.</a:t>
            </a:r>
          </a:p>
          <a:p>
            <a:r>
              <a:rPr lang="es-ES_tradnl" dirty="0" smtClean="0"/>
              <a:t>A continuación vamos a MEMORIZAR con número los mismos. A partir de este momento cada vez que alguien pronuncie un número el resto deberá corresponder con el criterio.</a:t>
            </a:r>
          </a:p>
          <a:p>
            <a:endParaRPr lang="es-ES" dirty="0" smtClean="0"/>
          </a:p>
          <a:p>
            <a:pPr>
              <a:buNone/>
            </a:pPr>
            <a:r>
              <a:rPr lang="en-US" sz="1800" dirty="0" smtClean="0"/>
              <a:t>Brugada P, Brugada J, Mont L, </a:t>
            </a:r>
            <a:r>
              <a:rPr lang="en-US" sz="1800" dirty="0" err="1" smtClean="0"/>
              <a:t>SmeetsJ</a:t>
            </a:r>
            <a:r>
              <a:rPr lang="en-US" sz="1800" dirty="0" smtClean="0"/>
              <a:t> and </a:t>
            </a:r>
            <a:r>
              <a:rPr lang="en-US" sz="1800" dirty="0" err="1" smtClean="0"/>
              <a:t>AndriesEW</a:t>
            </a:r>
            <a:r>
              <a:rPr lang="en-US" sz="1800" dirty="0" smtClean="0"/>
              <a:t>. A new approach to the differential diagnosis of a regular tachycardia with a wide QRS complex. Circulation. 1991;83:1649-1659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1 Concordancia</a:t>
            </a:r>
          </a:p>
          <a:p>
            <a:r>
              <a:rPr lang="es-ES_tradnl" dirty="0" smtClean="0"/>
              <a:t>2 Nadir – Cenit</a:t>
            </a:r>
          </a:p>
          <a:p>
            <a:r>
              <a:rPr lang="es-ES_tradnl" dirty="0" smtClean="0"/>
              <a:t>3 Disociación</a:t>
            </a:r>
          </a:p>
          <a:p>
            <a:r>
              <a:rPr lang="es-ES_tradnl" dirty="0" smtClean="0"/>
              <a:t>4 Morfológicos.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1- Concordancia</a:t>
            </a:r>
            <a:endParaRPr lang="es-ES" dirty="0"/>
          </a:p>
        </p:txBody>
      </p:sp>
      <p:pic>
        <p:nvPicPr>
          <p:cNvPr id="5" name="4 Marcador de contenido" descr="ECG-Exigency-004-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628800"/>
            <a:ext cx="4608512" cy="3740622"/>
          </a:xfrm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2- Nadir- Cenit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5373216"/>
            <a:ext cx="936104" cy="21602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_tradnl" sz="4000" dirty="0" smtClean="0"/>
              <a:t>&gt; 100 ms</a:t>
            </a:r>
            <a:endParaRPr lang="es-ES" sz="40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cxnSp>
        <p:nvCxnSpPr>
          <p:cNvPr id="6" name="5 Conector recto"/>
          <p:cNvCxnSpPr/>
          <p:nvPr/>
        </p:nvCxnSpPr>
        <p:spPr>
          <a:xfrm>
            <a:off x="1547664" y="2132856"/>
            <a:ext cx="432048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V="1">
            <a:off x="683568" y="2132856"/>
            <a:ext cx="864096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1979712" y="4221088"/>
            <a:ext cx="144016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>
            <a:off x="2123728" y="4221088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611560" y="5877272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683568" y="46531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 descr="caso 4 v2 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420888"/>
            <a:ext cx="4608512" cy="3358430"/>
          </a:xfrm>
          <a:prstGeom prst="rect">
            <a:avLst/>
          </a:prstGeom>
        </p:spPr>
      </p:pic>
      <p:cxnSp>
        <p:nvCxnSpPr>
          <p:cNvPr id="15" name="14 Conector recto"/>
          <p:cNvCxnSpPr/>
          <p:nvPr/>
        </p:nvCxnSpPr>
        <p:spPr>
          <a:xfrm>
            <a:off x="4427984" y="2420888"/>
            <a:ext cx="0" cy="295232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88024" y="2420888"/>
            <a:ext cx="72008" cy="39604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3 -Disociación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Diego Fdez Redondo</a:t>
            </a:r>
            <a:endParaRPr lang="es-ES"/>
          </a:p>
        </p:txBody>
      </p:sp>
      <p:pic>
        <p:nvPicPr>
          <p:cNvPr id="5" name="4 Imagen" descr="taquicardia qrsancho[recort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45815"/>
            <a:ext cx="9144000" cy="267932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682</Words>
  <Application>Microsoft Office PowerPoint</Application>
  <PresentationFormat>Presentación en pantalla (4:3)</PresentationFormat>
  <Paragraphs>224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Taquicardia QRS ancho  Criterios electrocardiográficos</vt:lpstr>
      <vt:lpstr>Objetivos para Hoy</vt:lpstr>
      <vt:lpstr>Reconocimiento</vt:lpstr>
      <vt:lpstr>De qué hablamos</vt:lpstr>
      <vt:lpstr>Criterios de Brugada</vt:lpstr>
      <vt:lpstr>Diapositiva 6</vt:lpstr>
      <vt:lpstr>1- Concordancia</vt:lpstr>
      <vt:lpstr>2- Nadir- Cenit </vt:lpstr>
      <vt:lpstr>3 -Disociación </vt:lpstr>
      <vt:lpstr>4- Morfológicos Con  BCRD:</vt:lpstr>
      <vt:lpstr>Morfología BCRI</vt:lpstr>
      <vt:lpstr>Signo de Pava</vt:lpstr>
      <vt:lpstr>Repasamos</vt:lpstr>
      <vt:lpstr>Criterios de Vereckei</vt:lpstr>
      <vt:lpstr>Memorizamos:</vt:lpstr>
      <vt:lpstr>1- R </vt:lpstr>
      <vt:lpstr>2 Deflexión inicial &gt;40 ms</vt:lpstr>
      <vt:lpstr>3 Melladura</vt:lpstr>
      <vt:lpstr>4 VI/VT</vt:lpstr>
      <vt:lpstr>No son morfológicos pero tienen más valor que cualquiera de los criterios anteriores</vt:lpstr>
      <vt:lpstr>Diagnóstico diferencial.</vt:lpstr>
      <vt:lpstr>Casos</vt:lpstr>
      <vt:lpstr>Caso I </vt:lpstr>
      <vt:lpstr>Caso I.</vt:lpstr>
      <vt:lpstr>Caso II</vt:lpstr>
      <vt:lpstr>Claso III</vt:lpstr>
      <vt:lpstr>Diapositiva 27</vt:lpstr>
      <vt:lpstr>Diapositiva 28</vt:lpstr>
      <vt:lpstr>Diapositiva 29</vt:lpstr>
      <vt:lpstr>Diapositiva 30</vt:lpstr>
      <vt:lpstr>Diapositiva 31</vt:lpstr>
      <vt:lpstr>Objetivos para Hoy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Taquicardia QRS ancho</dc:title>
  <dc:creator>Diego</dc:creator>
  <cp:lastModifiedBy>Diego</cp:lastModifiedBy>
  <cp:revision>16</cp:revision>
  <dcterms:created xsi:type="dcterms:W3CDTF">2013-10-24T19:59:58Z</dcterms:created>
  <dcterms:modified xsi:type="dcterms:W3CDTF">2013-11-10T18:22:36Z</dcterms:modified>
</cp:coreProperties>
</file>